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7" r:id="rId2"/>
    <p:sldId id="266" r:id="rId3"/>
    <p:sldId id="265" r:id="rId4"/>
    <p:sldId id="258" r:id="rId5"/>
    <p:sldId id="259" r:id="rId6"/>
    <p:sldId id="260" r:id="rId7"/>
    <p:sldId id="261" r:id="rId8"/>
    <p:sldId id="262" r:id="rId9"/>
    <p:sldId id="263" r:id="rId10"/>
    <p:sldId id="264" r:id="rId11"/>
  </p:sldIdLst>
  <p:sldSz cx="14630400" cy="8229600"/>
  <p:notesSz cx="8229600" cy="14630400"/>
  <p:embeddedFontLst>
    <p:embeddedFont>
      <p:font typeface="Inter"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0808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75A8B8-FE22-2710-9AEC-116AB4BFEA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67FAC3-6737-F948-CD6D-6F3BACEBAB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0934BA-7B5B-B29F-632C-1EA2C201772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FFD8B3E-F90E-07A0-40D9-FBDDD9DDF64C}"/>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847585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23F4C4-71D0-AEF3-A003-F20B52ABC8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A98278-6379-FA1B-9D7E-6FC548C953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C5AEAD-2D18-B0F6-4FAC-AF849FFA82E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F6FA3C0-A4F1-0646-A608-0203D7DC606F}"/>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464819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8B0765-1CE2-CEAD-3C1A-7E4E48B8B4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C1D49F-7F0F-4723-8F01-29B924362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F17E8B-1884-12B8-60E2-06ACDD3683A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B1AD4B7-75D0-50A5-424B-14C41BB26F5E}"/>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845777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0" y="2647593"/>
            <a:ext cx="9144000" cy="1958697"/>
          </a:xfrm>
          <a:prstGeom prst="rect">
            <a:avLst/>
          </a:prstGeom>
          <a:noFill/>
          <a:ln/>
        </p:spPr>
        <p:txBody>
          <a:bodyPr wrap="none" lIns="0" tIns="0" rIns="0" bIns="0" rtlCol="0" anchor="t"/>
          <a:lstStyle/>
          <a:p>
            <a:pPr marL="0" indent="0" algn="ctr">
              <a:lnSpc>
                <a:spcPts val="6100"/>
              </a:lnSpc>
              <a:buNone/>
            </a:pPr>
            <a:endParaRPr lang="en-US" sz="8800" b="1" kern="0" spc="-98" dirty="0">
              <a:solidFill>
                <a:srgbClr val="F95F88"/>
              </a:solidFill>
              <a:latin typeface="Petrona Bold" pitchFamily="34" charset="0"/>
              <a:ea typeface="Petrona Bold" pitchFamily="34" charset="-122"/>
              <a:cs typeface="Petrona Bold" pitchFamily="34" charset="-120"/>
            </a:endParaRPr>
          </a:p>
          <a:p>
            <a:pPr marL="0" indent="0" algn="ctr">
              <a:lnSpc>
                <a:spcPts val="6100"/>
              </a:lnSpc>
              <a:buNone/>
            </a:pPr>
            <a:r>
              <a:rPr lang="en-US" sz="8800" b="1" kern="0" spc="-98" dirty="0">
                <a:solidFill>
                  <a:srgbClr val="F95F88"/>
                </a:solidFill>
                <a:latin typeface="Petrona Bold" pitchFamily="34" charset="0"/>
                <a:ea typeface="Petrona Bold" pitchFamily="34" charset="-122"/>
                <a:cs typeface="Petrona Bold" pitchFamily="34" charset="-120"/>
              </a:rPr>
              <a:t>Mobile Cloud</a:t>
            </a:r>
            <a:endParaRPr lang="en-US" sz="8800" dirty="0"/>
          </a:p>
        </p:txBody>
      </p:sp>
      <p:pic>
        <p:nvPicPr>
          <p:cNvPr id="5" name="Image 0" descr="preencoded.png">
            <a:extLst>
              <a:ext uri="{FF2B5EF4-FFF2-40B4-BE49-F238E27FC236}">
                <a16:creationId xmlns:a16="http://schemas.microsoft.com/office/drawing/2014/main" id="{EEF3430A-EFC5-559D-C5EC-FBA391530A86}"/>
              </a:ext>
            </a:extLst>
          </p:cNvPr>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95B5B-A59A-7184-6EFA-0BFB91D38D53}"/>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B9596117-BDC9-EAAA-12E1-1DB2343DD9E5}"/>
              </a:ext>
            </a:extLst>
          </p:cNvPr>
          <p:cNvPicPr>
            <a:picLocks noChangeAspect="1"/>
          </p:cNvPicPr>
          <p:nvPr/>
        </p:nvPicPr>
        <p:blipFill>
          <a:blip r:embed="rId3"/>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8BADC78A-903B-F637-C050-DABEC53624C7}"/>
              </a:ext>
            </a:extLst>
          </p:cNvPr>
          <p:cNvSpPr/>
          <p:nvPr/>
        </p:nvSpPr>
        <p:spPr>
          <a:xfrm>
            <a:off x="5486400" y="3007946"/>
            <a:ext cx="9144000" cy="1559243"/>
          </a:xfrm>
          <a:prstGeom prst="rect">
            <a:avLst/>
          </a:prstGeom>
          <a:noFill/>
          <a:ln/>
        </p:spPr>
        <p:txBody>
          <a:bodyPr wrap="square" lIns="0" tIns="0" rIns="0" bIns="0" rtlCol="0" anchor="t"/>
          <a:lstStyle/>
          <a:p>
            <a:pPr marL="0" indent="0" algn="ctr">
              <a:lnSpc>
                <a:spcPts val="6100"/>
              </a:lnSpc>
              <a:buNone/>
            </a:pPr>
            <a:endParaRPr lang="en-US" sz="8000" b="1" kern="0" spc="-98" dirty="0">
              <a:solidFill>
                <a:srgbClr val="F95F88"/>
              </a:solidFill>
              <a:latin typeface="Petrona Bold" pitchFamily="34" charset="0"/>
              <a:ea typeface="Petrona Bold" pitchFamily="34" charset="-122"/>
              <a:cs typeface="Petrona Bold" pitchFamily="34" charset="-120"/>
            </a:endParaRPr>
          </a:p>
          <a:p>
            <a:pPr marL="0" indent="0" algn="ctr">
              <a:lnSpc>
                <a:spcPts val="6100"/>
              </a:lnSpc>
              <a:buNone/>
            </a:pPr>
            <a:r>
              <a:rPr lang="en-US" sz="8800" b="1" kern="0" spc="-98" dirty="0">
                <a:solidFill>
                  <a:srgbClr val="F95F88"/>
                </a:solidFill>
                <a:latin typeface="Petrona Bold" pitchFamily="34" charset="0"/>
                <a:ea typeface="Petrona Bold" pitchFamily="34" charset="-122"/>
                <a:cs typeface="Petrona Bold" pitchFamily="34" charset="-120"/>
              </a:rPr>
              <a:t>Thank</a:t>
            </a:r>
            <a:r>
              <a:rPr lang="en-US" sz="8000" b="1" kern="0" spc="-98" dirty="0">
                <a:solidFill>
                  <a:srgbClr val="F95F88"/>
                </a:solidFill>
                <a:latin typeface="Petrona Bold" pitchFamily="34" charset="0"/>
                <a:ea typeface="Petrona Bold" pitchFamily="34" charset="-122"/>
                <a:cs typeface="Petrona Bold" pitchFamily="34" charset="-120"/>
              </a:rPr>
              <a:t> you!</a:t>
            </a:r>
            <a:endParaRPr lang="en-US" sz="8000" dirty="0"/>
          </a:p>
        </p:txBody>
      </p:sp>
    </p:spTree>
    <p:extLst>
      <p:ext uri="{BB962C8B-B14F-4D97-AF65-F5344CB8AC3E}">
        <p14:creationId xmlns:p14="http://schemas.microsoft.com/office/powerpoint/2010/main" val="905117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4F3D99-A0C8-A4FF-B954-B120C176FCBC}"/>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A87D258-0EB5-8574-FD96-B6A4352F15E7}"/>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53AECE39-1413-0B12-6214-7D0F5ADCF44B}"/>
              </a:ext>
            </a:extLst>
          </p:cNvPr>
          <p:cNvSpPr/>
          <p:nvPr/>
        </p:nvSpPr>
        <p:spPr>
          <a:xfrm>
            <a:off x="793790" y="2647593"/>
            <a:ext cx="6237684" cy="779621"/>
          </a:xfrm>
          <a:prstGeom prst="rect">
            <a:avLst/>
          </a:prstGeom>
          <a:noFill/>
          <a:ln/>
        </p:spPr>
        <p:txBody>
          <a:bodyPr wrap="non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What is Mobile Cloud?</a:t>
            </a:r>
            <a:endParaRPr lang="en-US" sz="4900" dirty="0"/>
          </a:p>
        </p:txBody>
      </p:sp>
      <p:sp>
        <p:nvSpPr>
          <p:cNvPr id="4" name="Text 1">
            <a:extLst>
              <a:ext uri="{FF2B5EF4-FFF2-40B4-BE49-F238E27FC236}">
                <a16:creationId xmlns:a16="http://schemas.microsoft.com/office/drawing/2014/main" id="{5A9A8105-2250-D9FB-40F5-1CB6171489B4}"/>
              </a:ext>
            </a:extLst>
          </p:cNvPr>
          <p:cNvSpPr/>
          <p:nvPr/>
        </p:nvSpPr>
        <p:spPr>
          <a:xfrm>
            <a:off x="793790" y="3767376"/>
            <a:ext cx="7556421" cy="1814513"/>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Mobile Cloud Computing (MCC) integrates mobile devices with cloud services. This offers key benefits over traditional mobile computing. These benefits include increased processing power and storage. It also improves scalability and accessibility. MCC empowers modern mobile experiences.</a:t>
            </a:r>
            <a:endParaRPr lang="en-US" sz="1750" dirty="0"/>
          </a:p>
        </p:txBody>
      </p:sp>
    </p:spTree>
    <p:extLst>
      <p:ext uri="{BB962C8B-B14F-4D97-AF65-F5344CB8AC3E}">
        <p14:creationId xmlns:p14="http://schemas.microsoft.com/office/powerpoint/2010/main" val="1268321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BD1C5-CFB1-6244-3CEB-C8B6C0CEFC95}"/>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3D08C25-3EF0-8545-023A-F9E33B4A6834}"/>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8E75D929-AAB6-D738-F083-924629D5F641}"/>
              </a:ext>
            </a:extLst>
          </p:cNvPr>
          <p:cNvSpPr/>
          <p:nvPr/>
        </p:nvSpPr>
        <p:spPr>
          <a:xfrm>
            <a:off x="0" y="217171"/>
            <a:ext cx="9144000" cy="2000250"/>
          </a:xfrm>
          <a:prstGeom prst="rect">
            <a:avLst/>
          </a:prstGeom>
          <a:noFill/>
          <a:ln/>
        </p:spPr>
        <p:txBody>
          <a:bodyPr wrap="none" lIns="0" tIns="0" rIns="0" bIns="0" rtlCol="0" anchor="t"/>
          <a:lstStyle/>
          <a:p>
            <a:pPr marL="0" indent="0" algn="ctr">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Comparison between </a:t>
            </a:r>
          </a:p>
          <a:p>
            <a:pPr marL="0" indent="0" algn="ctr">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Mobile Computing and </a:t>
            </a:r>
          </a:p>
          <a:p>
            <a:pPr marL="0" indent="0" algn="ctr">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Mobile Cloud Computing</a:t>
            </a:r>
            <a:endParaRPr lang="en-US" sz="4900" dirty="0"/>
          </a:p>
        </p:txBody>
      </p:sp>
    </p:spTree>
    <p:extLst>
      <p:ext uri="{BB962C8B-B14F-4D97-AF65-F5344CB8AC3E}">
        <p14:creationId xmlns:p14="http://schemas.microsoft.com/office/powerpoint/2010/main" val="4281362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439233"/>
            <a:ext cx="7556421" cy="1559243"/>
          </a:xfrm>
          <a:prstGeom prst="rect">
            <a:avLst/>
          </a:prstGeom>
          <a:noFill/>
          <a:ln/>
        </p:spPr>
        <p:txBody>
          <a:bodyPr wrap="squar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Architecture of Mobile Cloud</a:t>
            </a:r>
            <a:endParaRPr lang="en-US" sz="4900" dirty="0"/>
          </a:p>
        </p:txBody>
      </p:sp>
      <p:sp>
        <p:nvSpPr>
          <p:cNvPr id="4" name="Text 1"/>
          <p:cNvSpPr/>
          <p:nvPr/>
        </p:nvSpPr>
        <p:spPr>
          <a:xfrm>
            <a:off x="793790" y="4338638"/>
            <a:ext cx="7556421"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MCC relies on mobile devices, cloud infrastructure, and a robust mobile network. Data flows seamlessly within this architecture. Different deployment models cater to varying needs. These models are public, private, and hybrid. Each offers unique benefits and security profiles.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20290"/>
            <a:ext cx="7556421" cy="1559243"/>
          </a:xfrm>
          <a:prstGeom prst="rect">
            <a:avLst/>
          </a:prstGeom>
          <a:noFill/>
          <a:ln/>
        </p:spPr>
        <p:txBody>
          <a:bodyPr wrap="squar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Benefits of Mobile Cloud Computing</a:t>
            </a:r>
            <a:endParaRPr lang="en-US" sz="4900" dirty="0"/>
          </a:p>
        </p:txBody>
      </p:sp>
      <p:sp>
        <p:nvSpPr>
          <p:cNvPr id="4" name="Text 1"/>
          <p:cNvSpPr/>
          <p:nvPr/>
        </p:nvSpPr>
        <p:spPr>
          <a:xfrm>
            <a:off x="793790" y="4219694"/>
            <a:ext cx="75564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kern="0" spc="-36" dirty="0">
                <a:solidFill>
                  <a:srgbClr val="272525"/>
                </a:solidFill>
                <a:latin typeface="Inter" pitchFamily="34" charset="0"/>
                <a:ea typeface="Inter" pitchFamily="34" charset="-122"/>
                <a:cs typeface="Inter" pitchFamily="34" charset="-120"/>
              </a:rPr>
              <a:t>Increased battery life. Cloud handles intensive tasks.</a:t>
            </a:r>
            <a:endParaRPr lang="en-US" sz="1750" dirty="0"/>
          </a:p>
        </p:txBody>
      </p:sp>
      <p:sp>
        <p:nvSpPr>
          <p:cNvPr id="5" name="Text 2"/>
          <p:cNvSpPr/>
          <p:nvPr/>
        </p:nvSpPr>
        <p:spPr>
          <a:xfrm>
            <a:off x="793790" y="4661892"/>
            <a:ext cx="75564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kern="0" spc="-36" dirty="0">
                <a:solidFill>
                  <a:srgbClr val="272525"/>
                </a:solidFill>
                <a:latin typeface="Inter" pitchFamily="34" charset="0"/>
                <a:ea typeface="Inter" pitchFamily="34" charset="-122"/>
                <a:cs typeface="Inter" pitchFamily="34" charset="-120"/>
              </a:rPr>
              <a:t>Enhanced data capabilities. Access to vast cloud storage.</a:t>
            </a:r>
            <a:endParaRPr lang="en-US" sz="1750" dirty="0"/>
          </a:p>
        </p:txBody>
      </p:sp>
      <p:sp>
        <p:nvSpPr>
          <p:cNvPr id="6" name="Text 3"/>
          <p:cNvSpPr/>
          <p:nvPr/>
        </p:nvSpPr>
        <p:spPr>
          <a:xfrm>
            <a:off x="793790" y="5104090"/>
            <a:ext cx="75564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kern="0" spc="-36" dirty="0">
                <a:solidFill>
                  <a:srgbClr val="272525"/>
                </a:solidFill>
                <a:latin typeface="Inter" pitchFamily="34" charset="0"/>
                <a:ea typeface="Inter" pitchFamily="34" charset="-122"/>
                <a:cs typeface="Inter" pitchFamily="34" charset="-120"/>
              </a:rPr>
              <a:t>Improved scalability. Resources adjust to demand.</a:t>
            </a:r>
            <a:endParaRPr lang="en-US" sz="1750" dirty="0"/>
          </a:p>
        </p:txBody>
      </p:sp>
      <p:sp>
        <p:nvSpPr>
          <p:cNvPr id="7" name="Text 4"/>
          <p:cNvSpPr/>
          <p:nvPr/>
        </p:nvSpPr>
        <p:spPr>
          <a:xfrm>
            <a:off x="793790" y="5546288"/>
            <a:ext cx="75564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kern="0" spc="-36" dirty="0">
                <a:solidFill>
                  <a:srgbClr val="272525"/>
                </a:solidFill>
                <a:latin typeface="Inter" pitchFamily="34" charset="0"/>
                <a:ea typeface="Inter" pitchFamily="34" charset="-122"/>
                <a:cs typeface="Inter" pitchFamily="34" charset="-120"/>
              </a:rPr>
              <a:t>Cost savings. Reduced infrastructure investment.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801773"/>
            <a:ext cx="8012311" cy="779621"/>
          </a:xfrm>
          <a:prstGeom prst="rect">
            <a:avLst/>
          </a:prstGeom>
          <a:noFill/>
          <a:ln/>
        </p:spPr>
        <p:txBody>
          <a:bodyPr wrap="non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Applications of Mobile Cloud</a:t>
            </a:r>
            <a:endParaRPr lang="en-US" sz="4900" dirty="0"/>
          </a:p>
        </p:txBody>
      </p:sp>
      <p:pic>
        <p:nvPicPr>
          <p:cNvPr id="3" name="Image 0" descr="preencoded.png"/>
          <p:cNvPicPr>
            <a:picLocks noChangeAspect="1"/>
          </p:cNvPicPr>
          <p:nvPr/>
        </p:nvPicPr>
        <p:blipFill>
          <a:blip r:embed="rId3"/>
          <a:stretch>
            <a:fillRect/>
          </a:stretch>
        </p:blipFill>
        <p:spPr>
          <a:xfrm>
            <a:off x="793790" y="3035022"/>
            <a:ext cx="3005495" cy="1857494"/>
          </a:xfrm>
          <a:prstGeom prst="rect">
            <a:avLst/>
          </a:prstGeom>
        </p:spPr>
      </p:pic>
      <p:sp>
        <p:nvSpPr>
          <p:cNvPr id="4" name="Text 1"/>
          <p:cNvSpPr/>
          <p:nvPr/>
        </p:nvSpPr>
        <p:spPr>
          <a:xfrm>
            <a:off x="793790" y="5176004"/>
            <a:ext cx="3005495" cy="389930"/>
          </a:xfrm>
          <a:prstGeom prst="rect">
            <a:avLst/>
          </a:prstGeom>
          <a:noFill/>
          <a:ln/>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Mobile Gaming</a:t>
            </a:r>
            <a:endParaRPr lang="en-US" sz="2450" dirty="0"/>
          </a:p>
        </p:txBody>
      </p:sp>
      <p:sp>
        <p:nvSpPr>
          <p:cNvPr id="5" name="Text 2"/>
          <p:cNvSpPr/>
          <p:nvPr/>
        </p:nvSpPr>
        <p:spPr>
          <a:xfrm>
            <a:off x="793790" y="5702022"/>
            <a:ext cx="3005495"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Cloud rendering delivers high-end graphics.</a:t>
            </a:r>
            <a:endParaRPr lang="en-US" sz="1750" dirty="0"/>
          </a:p>
        </p:txBody>
      </p:sp>
      <p:pic>
        <p:nvPicPr>
          <p:cNvPr id="6" name="Image 1" descr="preencoded.png"/>
          <p:cNvPicPr>
            <a:picLocks noChangeAspect="1"/>
          </p:cNvPicPr>
          <p:nvPr/>
        </p:nvPicPr>
        <p:blipFill>
          <a:blip r:embed="rId4"/>
          <a:stretch>
            <a:fillRect/>
          </a:stretch>
        </p:blipFill>
        <p:spPr>
          <a:xfrm>
            <a:off x="4139446" y="3035022"/>
            <a:ext cx="3005614" cy="1857494"/>
          </a:xfrm>
          <a:prstGeom prst="rect">
            <a:avLst/>
          </a:prstGeom>
        </p:spPr>
      </p:pic>
      <p:sp>
        <p:nvSpPr>
          <p:cNvPr id="7" name="Text 3"/>
          <p:cNvSpPr/>
          <p:nvPr/>
        </p:nvSpPr>
        <p:spPr>
          <a:xfrm>
            <a:off x="4139446" y="5176004"/>
            <a:ext cx="3005614" cy="389930"/>
          </a:xfrm>
          <a:prstGeom prst="rect">
            <a:avLst/>
          </a:prstGeom>
          <a:noFill/>
          <a:ln/>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Healthcare</a:t>
            </a:r>
            <a:endParaRPr lang="en-US" sz="2450" dirty="0"/>
          </a:p>
        </p:txBody>
      </p:sp>
      <p:sp>
        <p:nvSpPr>
          <p:cNvPr id="8" name="Text 4"/>
          <p:cNvSpPr/>
          <p:nvPr/>
        </p:nvSpPr>
        <p:spPr>
          <a:xfrm>
            <a:off x="4139446" y="5702022"/>
            <a:ext cx="3005614"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Remote monitoring improves patient care.</a:t>
            </a:r>
            <a:endParaRPr lang="en-US" sz="1750" dirty="0"/>
          </a:p>
        </p:txBody>
      </p:sp>
      <p:pic>
        <p:nvPicPr>
          <p:cNvPr id="9" name="Image 2" descr="preencoded.png"/>
          <p:cNvPicPr>
            <a:picLocks noChangeAspect="1"/>
          </p:cNvPicPr>
          <p:nvPr/>
        </p:nvPicPr>
        <p:blipFill>
          <a:blip r:embed="rId5"/>
          <a:stretch>
            <a:fillRect/>
          </a:stretch>
        </p:blipFill>
        <p:spPr>
          <a:xfrm>
            <a:off x="7485221" y="3035022"/>
            <a:ext cx="3005614" cy="1857494"/>
          </a:xfrm>
          <a:prstGeom prst="rect">
            <a:avLst/>
          </a:prstGeom>
        </p:spPr>
      </p:pic>
      <p:sp>
        <p:nvSpPr>
          <p:cNvPr id="10" name="Text 5"/>
          <p:cNvSpPr/>
          <p:nvPr/>
        </p:nvSpPr>
        <p:spPr>
          <a:xfrm>
            <a:off x="7485221" y="5176004"/>
            <a:ext cx="3005614" cy="389930"/>
          </a:xfrm>
          <a:prstGeom prst="rect">
            <a:avLst/>
          </a:prstGeom>
          <a:noFill/>
          <a:ln/>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Education</a:t>
            </a:r>
            <a:endParaRPr lang="en-US" sz="2450" dirty="0"/>
          </a:p>
        </p:txBody>
      </p:sp>
      <p:sp>
        <p:nvSpPr>
          <p:cNvPr id="11" name="Text 6"/>
          <p:cNvSpPr/>
          <p:nvPr/>
        </p:nvSpPr>
        <p:spPr>
          <a:xfrm>
            <a:off x="7485221" y="5702022"/>
            <a:ext cx="3005614"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Cloud resources enable flexible learning.</a:t>
            </a:r>
            <a:endParaRPr lang="en-US" sz="1750" dirty="0"/>
          </a:p>
        </p:txBody>
      </p:sp>
      <p:pic>
        <p:nvPicPr>
          <p:cNvPr id="12" name="Image 3" descr="preencoded.png"/>
          <p:cNvPicPr>
            <a:picLocks noChangeAspect="1"/>
          </p:cNvPicPr>
          <p:nvPr/>
        </p:nvPicPr>
        <p:blipFill>
          <a:blip r:embed="rId6"/>
          <a:stretch>
            <a:fillRect/>
          </a:stretch>
        </p:blipFill>
        <p:spPr>
          <a:xfrm>
            <a:off x="10830997" y="3035022"/>
            <a:ext cx="3005614" cy="1857494"/>
          </a:xfrm>
          <a:prstGeom prst="rect">
            <a:avLst/>
          </a:prstGeom>
        </p:spPr>
      </p:pic>
      <p:sp>
        <p:nvSpPr>
          <p:cNvPr id="13" name="Text 7"/>
          <p:cNvSpPr/>
          <p:nvPr/>
        </p:nvSpPr>
        <p:spPr>
          <a:xfrm>
            <a:off x="10830997" y="5176004"/>
            <a:ext cx="3005614" cy="389930"/>
          </a:xfrm>
          <a:prstGeom prst="rect">
            <a:avLst/>
          </a:prstGeom>
          <a:noFill/>
          <a:ln/>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Business</a:t>
            </a:r>
            <a:endParaRPr lang="en-US" sz="2450" dirty="0"/>
          </a:p>
        </p:txBody>
      </p:sp>
      <p:sp>
        <p:nvSpPr>
          <p:cNvPr id="14" name="Text 8"/>
          <p:cNvSpPr/>
          <p:nvPr/>
        </p:nvSpPr>
        <p:spPr>
          <a:xfrm>
            <a:off x="10830997" y="5702022"/>
            <a:ext cx="3005614"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Mobile CRM streamlines business processes.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10495"/>
            <a:ext cx="7513320" cy="779621"/>
          </a:xfrm>
          <a:prstGeom prst="rect">
            <a:avLst/>
          </a:prstGeom>
          <a:noFill/>
          <a:ln/>
        </p:spPr>
        <p:txBody>
          <a:bodyPr wrap="non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Challenges of Mobile Cloud</a:t>
            </a:r>
            <a:endParaRPr lang="en-US" sz="4900" dirty="0"/>
          </a:p>
        </p:txBody>
      </p:sp>
      <p:sp>
        <p:nvSpPr>
          <p:cNvPr id="4" name="Text 1"/>
          <p:cNvSpPr/>
          <p:nvPr/>
        </p:nvSpPr>
        <p:spPr>
          <a:xfrm>
            <a:off x="6280190" y="4130278"/>
            <a:ext cx="7556421"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Security and privacy remain key concerns. Network latency and bandwidth issues can hinder performance. Data synchronization requires careful planning. Finally, vendor lock-in poses interoperability risks.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439233"/>
            <a:ext cx="7556421" cy="1559243"/>
          </a:xfrm>
          <a:prstGeom prst="rect">
            <a:avLst/>
          </a:prstGeom>
          <a:noFill/>
          <a:ln/>
        </p:spPr>
        <p:txBody>
          <a:bodyPr wrap="squar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Future Trends in Mobile Cloud</a:t>
            </a:r>
            <a:endParaRPr lang="en-US" sz="4900" dirty="0"/>
          </a:p>
        </p:txBody>
      </p:sp>
      <p:sp>
        <p:nvSpPr>
          <p:cNvPr id="4" name="Text 1"/>
          <p:cNvSpPr/>
          <p:nvPr/>
        </p:nvSpPr>
        <p:spPr>
          <a:xfrm>
            <a:off x="6280190" y="4338638"/>
            <a:ext cx="7556421"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Expect Edge Computing integration. This lowers latency for critical apps. AI and machine learning will drive smarter services. 5G adoption enhances MCC capabilities. Increased focus on robust security solutions is crucial.</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439233"/>
            <a:ext cx="7556421" cy="1559243"/>
          </a:xfrm>
          <a:prstGeom prst="rect">
            <a:avLst/>
          </a:prstGeom>
          <a:noFill/>
          <a:ln/>
        </p:spPr>
        <p:txBody>
          <a:bodyPr wrap="square" lIns="0" tIns="0" rIns="0" bIns="0" rtlCol="0" anchor="t"/>
          <a:lstStyle/>
          <a:p>
            <a:pPr marL="0" indent="0" algn="l">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Conclusion: The Future is Mobile and in the Cloud</a:t>
            </a:r>
            <a:endParaRPr lang="en-US" sz="4900" dirty="0"/>
          </a:p>
        </p:txBody>
      </p:sp>
      <p:sp>
        <p:nvSpPr>
          <p:cNvPr id="4" name="Text 1"/>
          <p:cNvSpPr/>
          <p:nvPr/>
        </p:nvSpPr>
        <p:spPr>
          <a:xfrm>
            <a:off x="6280190" y="4338638"/>
            <a:ext cx="7556421"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Mobile Cloud Computing offers immense potential. It transforms industries and enhances user experiences. Embrace MCC for competitive advantage. Unlock innovation through cloud-powered mobility.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308</Words>
  <Application>Microsoft Office PowerPoint</Application>
  <PresentationFormat>Custom</PresentationFormat>
  <Paragraphs>41</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Inter</vt:lpstr>
      <vt:lpstr>Arial</vt:lpstr>
      <vt:lpstr>Petrona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3</cp:revision>
  <dcterms:created xsi:type="dcterms:W3CDTF">2025-04-03T13:04:55Z</dcterms:created>
  <dcterms:modified xsi:type="dcterms:W3CDTF">2025-04-03T13:12:19Z</dcterms:modified>
</cp:coreProperties>
</file>